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  <p:sldMasterId id="2147483673" r:id="rId3"/>
  </p:sldMasterIdLst>
  <p:notesMasterIdLst>
    <p:notesMasterId r:id="rId31"/>
  </p:notesMasterIdLst>
  <p:handoutMasterIdLst>
    <p:handoutMasterId r:id="rId32"/>
  </p:handoutMasterIdLst>
  <p:sldIdLst>
    <p:sldId id="394" r:id="rId4"/>
    <p:sldId id="466" r:id="rId5"/>
    <p:sldId id="500" r:id="rId6"/>
    <p:sldId id="467" r:id="rId7"/>
    <p:sldId id="464" r:id="rId8"/>
    <p:sldId id="498" r:id="rId9"/>
    <p:sldId id="469" r:id="rId10"/>
    <p:sldId id="493" r:id="rId11"/>
    <p:sldId id="470" r:id="rId12"/>
    <p:sldId id="471" r:id="rId13"/>
    <p:sldId id="504" r:id="rId14"/>
    <p:sldId id="501" r:id="rId15"/>
    <p:sldId id="502" r:id="rId16"/>
    <p:sldId id="503" r:id="rId17"/>
    <p:sldId id="495" r:id="rId18"/>
    <p:sldId id="475" r:id="rId19"/>
    <p:sldId id="496" r:id="rId20"/>
    <p:sldId id="499" r:id="rId21"/>
    <p:sldId id="487" r:id="rId22"/>
    <p:sldId id="497" r:id="rId23"/>
    <p:sldId id="488" r:id="rId24"/>
    <p:sldId id="489" r:id="rId25"/>
    <p:sldId id="490" r:id="rId26"/>
    <p:sldId id="492" r:id="rId27"/>
    <p:sldId id="505" r:id="rId28"/>
    <p:sldId id="352" r:id="rId29"/>
    <p:sldId id="393" r:id="rId30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DC9E"/>
    <a:srgbClr val="FBEEDC"/>
    <a:srgbClr val="FBEEC9"/>
    <a:srgbClr val="603A14"/>
    <a:srgbClr val="E85C0E"/>
    <a:srgbClr val="BAB398"/>
    <a:srgbClr val="ADA485"/>
    <a:srgbClr val="C6C0AA"/>
    <a:srgbClr val="663606"/>
    <a:srgbClr val="663106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62" autoAdjust="0"/>
    <p:restoredTop sz="94595" autoAdjust="0"/>
  </p:normalViewPr>
  <p:slideViewPr>
    <p:cSldViewPr>
      <p:cViewPr varScale="1">
        <p:scale>
          <a:sx n="104" d="100"/>
          <a:sy n="104" d="100"/>
        </p:scale>
        <p:origin x="138" y="198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2.xml"/><Relationship Id="rId21" Type="http://schemas.openxmlformats.org/officeDocument/2006/relationships/slide" Target="slides/slide18.xml"/><Relationship Id="rId34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10/24/2016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10/24/2016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6911383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9203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03366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62666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25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47739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4122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7620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10/24/2016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27604065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10/24/2016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617887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102855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425245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613940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9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10/24/2016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10/24/2016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0285204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13.png"/><Relationship Id="rId5" Type="http://schemas.openxmlformats.org/officeDocument/2006/relationships/image" Target="../media/image8.png"/><Relationship Id="rId10" Type="http://schemas.openxmlformats.org/officeDocument/2006/relationships/image" Target="../media/image12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11.png"/><Relationship Id="rId14" Type="http://schemas.openxmlformats.org/officeDocument/2006/relationships/image" Target="../media/image16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jpeg"/><Relationship Id="rId7" Type="http://schemas.openxmlformats.org/officeDocument/2006/relationships/image" Target="../media/image45.pn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4.png"/><Relationship Id="rId11" Type="http://schemas.openxmlformats.org/officeDocument/2006/relationships/image" Target="../media/image49.png"/><Relationship Id="rId5" Type="http://schemas.openxmlformats.org/officeDocument/2006/relationships/image" Target="../media/image43.png"/><Relationship Id="rId10" Type="http://schemas.openxmlformats.org/officeDocument/2006/relationships/image" Target="../media/image48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courses/software-technologies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softuni.bg/forum/categories/45" TargetMode="External"/><Relationship Id="rId4" Type="http://schemas.openxmlformats.org/officeDocument/2006/relationships/image" Target="../media/image50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hyperlink" Target="https://jetbrains.com/webstorm/" TargetMode="External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jetbrains.com/idea/" TargetMode="External"/><Relationship Id="rId5" Type="http://schemas.openxmlformats.org/officeDocument/2006/relationships/hyperlink" Target="https://www.visualstudio.com/" TargetMode="External"/><Relationship Id="rId10" Type="http://schemas.openxmlformats.org/officeDocument/2006/relationships/image" Target="../media/image55.png"/><Relationship Id="rId4" Type="http://schemas.openxmlformats.org/officeDocument/2006/relationships/hyperlink" Target="https://jetbrains.com/phpstorm/" TargetMode="External"/><Relationship Id="rId9" Type="http://schemas.openxmlformats.org/officeDocument/2006/relationships/image" Target="../media/image54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://komfo.com/" TargetMode="External"/><Relationship Id="rId13" Type="http://schemas.openxmlformats.org/officeDocument/2006/relationships/image" Target="../media/image60.png"/><Relationship Id="rId18" Type="http://schemas.openxmlformats.org/officeDocument/2006/relationships/hyperlink" Target="http://netpeak.bg/" TargetMode="External"/><Relationship Id="rId3" Type="http://schemas.openxmlformats.org/officeDocument/2006/relationships/hyperlink" Target="https://softuni.bg/courses/software-technologies" TargetMode="External"/><Relationship Id="rId21" Type="http://schemas.openxmlformats.org/officeDocument/2006/relationships/image" Target="../media/image64.png"/><Relationship Id="rId7" Type="http://schemas.openxmlformats.org/officeDocument/2006/relationships/image" Target="../media/image57.png"/><Relationship Id="rId12" Type="http://schemas.openxmlformats.org/officeDocument/2006/relationships/hyperlink" Target="http://www.softwaregroup-bg.com/" TargetMode="External"/><Relationship Id="rId17" Type="http://schemas.openxmlformats.org/officeDocument/2006/relationships/image" Target="../media/image62.png"/><Relationship Id="rId2" Type="http://schemas.openxmlformats.org/officeDocument/2006/relationships/notesSlide" Target="../notesSlides/notesSlide6.xml"/><Relationship Id="rId16" Type="http://schemas.openxmlformats.org/officeDocument/2006/relationships/hyperlink" Target="http://www.infragistics.com/" TargetMode="External"/><Relationship Id="rId20" Type="http://schemas.openxmlformats.org/officeDocument/2006/relationships/hyperlink" Target="http://www.superhosting.bg/" TargetMode="External"/><Relationship Id="rId1" Type="http://schemas.openxmlformats.org/officeDocument/2006/relationships/slideLayout" Target="../slideLayouts/slideLayout9.xml"/><Relationship Id="rId6" Type="http://schemas.openxmlformats.org/officeDocument/2006/relationships/hyperlink" Target="http://xs-software.com/" TargetMode="External"/><Relationship Id="rId11" Type="http://schemas.openxmlformats.org/officeDocument/2006/relationships/image" Target="../media/image59.png"/><Relationship Id="rId5" Type="http://schemas.openxmlformats.org/officeDocument/2006/relationships/image" Target="../media/image56.png"/><Relationship Id="rId15" Type="http://schemas.openxmlformats.org/officeDocument/2006/relationships/image" Target="../media/image61.png"/><Relationship Id="rId23" Type="http://schemas.openxmlformats.org/officeDocument/2006/relationships/image" Target="../media/image65.png"/><Relationship Id="rId10" Type="http://schemas.openxmlformats.org/officeDocument/2006/relationships/hyperlink" Target="http://smartit.bg/" TargetMode="External"/><Relationship Id="rId19" Type="http://schemas.openxmlformats.org/officeDocument/2006/relationships/image" Target="../media/image63.png"/><Relationship Id="rId4" Type="http://schemas.openxmlformats.org/officeDocument/2006/relationships/hyperlink" Target="http://www.luxoft.com/" TargetMode="External"/><Relationship Id="rId9" Type="http://schemas.openxmlformats.org/officeDocument/2006/relationships/image" Target="../media/image58.png"/><Relationship Id="rId14" Type="http://schemas.openxmlformats.org/officeDocument/2006/relationships/hyperlink" Target="http://www.indeavr.com/" TargetMode="External"/><Relationship Id="rId22" Type="http://schemas.openxmlformats.org/officeDocument/2006/relationships/hyperlink" Target="http://www.telenor.bg/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69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6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67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Relationship Id="rId14" Type="http://schemas.openxmlformats.org/officeDocument/2006/relationships/image" Target="../media/image7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351212" y="914400"/>
            <a:ext cx="8125251" cy="1171552"/>
          </a:xfrm>
        </p:spPr>
        <p:txBody>
          <a:bodyPr>
            <a:normAutofit/>
          </a:bodyPr>
          <a:lstStyle/>
          <a:p>
            <a:r>
              <a:rPr lang="en-US" dirty="0"/>
              <a:t>Software Technologies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351212" y="2193900"/>
            <a:ext cx="8125251" cy="778736"/>
          </a:xfrm>
        </p:spPr>
        <p:txBody>
          <a:bodyPr>
            <a:normAutofit/>
          </a:bodyPr>
          <a:lstStyle/>
          <a:p>
            <a:r>
              <a:rPr lang="en-US" dirty="0"/>
              <a:t>Course Overview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604899"/>
            <a:ext cx="3187613" cy="525135"/>
          </a:xfrm>
        </p:spPr>
        <p:txBody>
          <a:bodyPr/>
          <a:lstStyle/>
          <a:p>
            <a:r>
              <a:rPr lang="en-US" noProof="1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5074798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479925"/>
            <a:ext cx="3187613" cy="382788"/>
          </a:xfrm>
        </p:spPr>
        <p:txBody>
          <a:bodyPr/>
          <a:lstStyle/>
          <a:p>
            <a:r>
              <a:rPr lang="en-US" sz="2000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820446"/>
            <a:ext cx="3187613" cy="351754"/>
          </a:xfrm>
        </p:spPr>
        <p:txBody>
          <a:bodyPr/>
          <a:lstStyle/>
          <a:p>
            <a:r>
              <a:rPr lang="en-US" sz="1800" dirty="0">
                <a:hlinkClick r:id="rId3"/>
              </a:rPr>
              <a:t>http://softuni.bg</a:t>
            </a:r>
            <a:endParaRPr lang="en-US" sz="1800" dirty="0"/>
          </a:p>
        </p:txBody>
      </p:sp>
      <p:pic>
        <p:nvPicPr>
          <p:cNvPr id="1028" name="Picture 4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30488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752600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4" name="Picture 13" descr="http://softuni.bg" title="SoftUni Code Wizard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503612" y="3811842"/>
            <a:ext cx="2133598" cy="234148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rot="986296">
            <a:off x="4786131" y="3607839"/>
            <a:ext cx="1906932" cy="7229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Software</a:t>
            </a:r>
            <a:b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</a:b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Technologies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59309" y="3536755"/>
            <a:ext cx="4517154" cy="2545286"/>
          </a:xfrm>
          <a:prstGeom prst="roundRect">
            <a:avLst/>
          </a:prstGeom>
          <a:effectLst>
            <a:softEdge rad="127000"/>
          </a:effectLst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25661">
            <a:off x="10427851" y="3389315"/>
            <a:ext cx="1151113" cy="115111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1033746">
            <a:off x="10698747" y="5006526"/>
            <a:ext cx="741943" cy="1079189"/>
          </a:xfrm>
          <a:prstGeom prst="roundRect">
            <a:avLst>
              <a:gd name="adj" fmla="val 6205"/>
            </a:avLst>
          </a:prstGeom>
        </p:spPr>
      </p:pic>
      <p:pic>
        <p:nvPicPr>
          <p:cNvPr id="19" name="Picture 4" descr="http://www.theastrainings.com/images/php_icon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54833">
            <a:off x="6800025" y="5091646"/>
            <a:ext cx="1092284" cy="1092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/>
          <p:cNvGrpSpPr/>
          <p:nvPr/>
        </p:nvGrpSpPr>
        <p:grpSpPr>
          <a:xfrm>
            <a:off x="8739591" y="4050801"/>
            <a:ext cx="1512733" cy="1396190"/>
            <a:chOff x="8566101" y="4832250"/>
            <a:chExt cx="1743901" cy="1548590"/>
          </a:xfrm>
        </p:grpSpPr>
        <p:pic>
          <p:nvPicPr>
            <p:cNvPr id="1030" name="Picture 6" descr="http://www.microsoft.com/web/media/gallery/apps-screenshots/Microsoft-App-Request-Routing.png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61412" y="4832250"/>
              <a:ext cx="1548590" cy="15485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" name="Picture 4" descr="http://www.iconsdb.com/icons/preview/gray/database-5-xxl.png"/>
            <p:cNvPicPr>
              <a:picLocks noChangeAspect="1" noChangeArrowheads="1"/>
            </p:cNvPicPr>
            <p:nvPr/>
          </p:nvPicPr>
          <p:blipFill>
            <a:blip r:embed="rId13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8566101" y="5513521"/>
              <a:ext cx="727505" cy="7976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1" name="Picture 6" descr="https://raw.githubusercontent.com/sschmid/Entitas-CSharp/develop/Readme/Images/csharp.pn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0714" y="3196958"/>
            <a:ext cx="1164843" cy="111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Angel Georgiev</a:t>
            </a:r>
            <a:endParaRPr lang="en-US" dirty="0"/>
          </a:p>
          <a:p>
            <a:pPr lvl="1"/>
            <a:r>
              <a:rPr lang="en-US" dirty="0"/>
              <a:t>Training Director</a:t>
            </a:r>
            <a:br>
              <a:rPr lang="en-US" dirty="0"/>
            </a:br>
            <a:r>
              <a:rPr lang="en-US" dirty="0"/>
              <a:t>@ Software University</a:t>
            </a:r>
            <a:r>
              <a:rPr lang="bg-BG" dirty="0"/>
              <a:t> (</a:t>
            </a:r>
            <a:r>
              <a:rPr lang="en-US" noProof="1"/>
              <a:t>SoftUni</a:t>
            </a:r>
            <a:r>
              <a:rPr lang="bg-BG" dirty="0"/>
              <a:t>)</a:t>
            </a:r>
            <a:endParaRPr lang="en-US" dirty="0"/>
          </a:p>
          <a:p>
            <a:pPr lvl="1"/>
            <a:r>
              <a:rPr lang="en-US" dirty="0"/>
              <a:t>10 years of experience as trainer</a:t>
            </a:r>
            <a:endParaRPr lang="bg-BG" dirty="0"/>
          </a:p>
          <a:p>
            <a:pPr lvl="1"/>
            <a:r>
              <a:rPr lang="en-US" dirty="0"/>
              <a:t>6 years of experience in sales and marketing</a:t>
            </a:r>
            <a:endParaRPr lang="bg-BG" dirty="0"/>
          </a:p>
          <a:p>
            <a:pPr lvl="1"/>
            <a:r>
              <a:rPr lang="bg-BG" dirty="0"/>
              <a:t>4+</a:t>
            </a:r>
            <a:r>
              <a:rPr lang="en-US" dirty="0"/>
              <a:t> years of programming experience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Trainers Team</a:t>
            </a:r>
          </a:p>
        </p:txBody>
      </p:sp>
      <p:pic>
        <p:nvPicPr>
          <p:cNvPr id="6" name="Picture 4" descr="https://lh4.googleusercontent.com/-d_dsNtf5Px4/TnyFlHkpVgI/AAAAAAAAFvA/9r_JY2X6-So/w591-h587-no/Angel%2BGeorgiev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447212" y="1828800"/>
            <a:ext cx="1634848" cy="198321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54066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066800"/>
            <a:ext cx="9104399" cy="5570355"/>
          </a:xfrm>
        </p:spPr>
        <p:txBody>
          <a:bodyPr>
            <a:normAutofit/>
          </a:bodyPr>
          <a:lstStyle/>
          <a:p>
            <a:pPr marL="304747" lvl="1" indent="-304747">
              <a:lnSpc>
                <a:spcPct val="110000"/>
              </a:lnSpc>
              <a:buClr>
                <a:srgbClr val="F2B254"/>
              </a:buClr>
              <a:buSzPct val="100000"/>
            </a:pPr>
            <a:r>
              <a:rPr lang="en-US" sz="3400" b="1" noProof="1">
                <a:solidFill>
                  <a:schemeClr val="tx2">
                    <a:lumMod val="75000"/>
                  </a:schemeClr>
                </a:solidFill>
              </a:rPr>
              <a:t>Ivan Yonkov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dirty="0"/>
              <a:t>Training Lead &amp; Trainer @ SoftUni</a:t>
            </a:r>
            <a:endParaRPr lang="en-US" sz="3200" noProof="1"/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dirty="0"/>
              <a:t>5 years of programming experience mainly with Java and PHP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dirty="0"/>
              <a:t>Solid experience as QA engineer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dirty="0"/>
              <a:t>Top performing student from the Software University (2014)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Trainers Team</a:t>
            </a:r>
          </a:p>
        </p:txBody>
      </p:sp>
      <p:pic>
        <p:nvPicPr>
          <p:cNvPr id="8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482614" y="1904999"/>
            <a:ext cx="1822254" cy="190701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4470791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066800"/>
            <a:ext cx="7427999" cy="5570355"/>
          </a:xfrm>
        </p:spPr>
        <p:txBody>
          <a:bodyPr>
            <a:normAutofit/>
          </a:bodyPr>
          <a:lstStyle/>
          <a:p>
            <a:pPr marL="304747" lvl="1" indent="-304747">
              <a:lnSpc>
                <a:spcPct val="110000"/>
              </a:lnSpc>
              <a:buClr>
                <a:srgbClr val="F2B254"/>
              </a:buClr>
              <a:buSzPct val="100000"/>
            </a:pPr>
            <a:r>
              <a:rPr lang="en-US" sz="3400" b="1" noProof="1">
                <a:solidFill>
                  <a:schemeClr val="tx2">
                    <a:lumMod val="75000"/>
                  </a:schemeClr>
                </a:solidFill>
              </a:rPr>
              <a:t>Georgi Stoimenov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noProof="1"/>
              <a:t>Technical Trainer @ Software University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dirty="0"/>
              <a:t>Top performing student from the Software University</a:t>
            </a:r>
            <a:endParaRPr lang="en-US" sz="3400" b="1" noProof="1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Trainers Team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25056" t="507" r="20336" b="57440"/>
          <a:stretch/>
        </p:blipFill>
        <p:spPr>
          <a:xfrm>
            <a:off x="9447212" y="1881118"/>
            <a:ext cx="1648555" cy="19050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372903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066800"/>
            <a:ext cx="8113799" cy="5570355"/>
          </a:xfrm>
        </p:spPr>
        <p:txBody>
          <a:bodyPr>
            <a:normAutofit/>
          </a:bodyPr>
          <a:lstStyle/>
          <a:p>
            <a:pPr marL="304747" lvl="1" indent="-304747">
              <a:lnSpc>
                <a:spcPct val="110000"/>
              </a:lnSpc>
              <a:buClr>
                <a:srgbClr val="F2B254"/>
              </a:buClr>
              <a:buSzPct val="100000"/>
            </a:pPr>
            <a:r>
              <a:rPr lang="en-US" sz="3400" b="1" noProof="1">
                <a:solidFill>
                  <a:schemeClr val="tx2">
                    <a:lumMod val="75000"/>
                  </a:schemeClr>
                </a:solidFill>
              </a:rPr>
              <a:t>Simeon Sheytanov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noProof="1"/>
              <a:t>Technical Trainer @ Software University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dirty="0"/>
              <a:t>Top performing student from the Software University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dirty="0"/>
              <a:t>Programming experience with C#, Java, C++, Python, JavaScript, PHP, VB, Assembler and other programming languages 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600" noProof="1"/>
              <a:t>Interested in game development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Trainers Team</a:t>
            </a:r>
          </a:p>
        </p:txBody>
      </p:sp>
      <p:pic>
        <p:nvPicPr>
          <p:cNvPr id="8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447212" y="1828800"/>
            <a:ext cx="1600200" cy="211148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3059045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066800"/>
            <a:ext cx="8951999" cy="5570355"/>
          </a:xfrm>
        </p:spPr>
        <p:txBody>
          <a:bodyPr>
            <a:normAutofit/>
          </a:bodyPr>
          <a:lstStyle/>
          <a:p>
            <a:pPr marL="304747" lvl="1" indent="-304747">
              <a:lnSpc>
                <a:spcPct val="110000"/>
              </a:lnSpc>
              <a:buClr>
                <a:srgbClr val="F2B254"/>
              </a:buClr>
              <a:buSzPct val="100000"/>
            </a:pPr>
            <a:r>
              <a:rPr lang="en-US" sz="3400" b="1" noProof="1">
                <a:solidFill>
                  <a:schemeClr val="tx2">
                    <a:lumMod val="75000"/>
                  </a:schemeClr>
                </a:solidFill>
              </a:rPr>
              <a:t>Peter Penev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noProof="1"/>
              <a:t>Technical Trainer @ Software University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dirty="0"/>
              <a:t>Top performing student from the Software University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dirty="0"/>
              <a:t>Deep interest in Data Structures &amp; Algorithms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Trainers Team</a:t>
            </a:r>
          </a:p>
        </p:txBody>
      </p:sp>
      <p:pic>
        <p:nvPicPr>
          <p:cNvPr id="8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371012" y="1905000"/>
            <a:ext cx="1749889" cy="189497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9200417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7284" y="4948085"/>
            <a:ext cx="10721128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/>
              <a:t>Software Technologies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399533" y="5788744"/>
            <a:ext cx="9336630" cy="688256"/>
          </a:xfrm>
        </p:spPr>
        <p:txBody>
          <a:bodyPr/>
          <a:lstStyle/>
          <a:p>
            <a:r>
              <a:rPr lang="en-US" dirty="0"/>
              <a:t>Course Details and Schedule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6612" y="1760689"/>
            <a:ext cx="1929602" cy="1929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://kesypsy.web.auth.gr/images/icons/calendar-ic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3239" y="1760689"/>
            <a:ext cx="1927676" cy="1927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8854" y="877279"/>
            <a:ext cx="5541744" cy="3694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9695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47718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4000"/>
              </a:lnSpc>
            </a:pPr>
            <a:r>
              <a:rPr lang="en-US" dirty="0"/>
              <a:t>Lessons: ~ </a:t>
            </a:r>
            <a:r>
              <a:rPr lang="en-US" dirty="0">
                <a:latin typeface="Consolas" pitchFamily="49" charset="0"/>
              </a:rPr>
              <a:t>56</a:t>
            </a:r>
            <a:r>
              <a:rPr lang="en-US" dirty="0"/>
              <a:t> hours (onsite + YouTube videos)</a:t>
            </a:r>
          </a:p>
          <a:p>
            <a:pPr>
              <a:lnSpc>
                <a:spcPct val="114000"/>
              </a:lnSpc>
            </a:pPr>
            <a:r>
              <a:rPr lang="en-US" dirty="0"/>
              <a:t>Practical exercises (in class): ~ </a:t>
            </a:r>
            <a:r>
              <a:rPr lang="en-US" dirty="0">
                <a:latin typeface="Consolas" pitchFamily="49" charset="0"/>
              </a:rPr>
              <a:t>112</a:t>
            </a:r>
            <a:r>
              <a:rPr lang="en-US" dirty="0"/>
              <a:t> hours</a:t>
            </a:r>
          </a:p>
          <a:p>
            <a:pPr>
              <a:lnSpc>
                <a:spcPct val="114000"/>
              </a:lnSpc>
            </a:pPr>
            <a:r>
              <a:rPr lang="en-US" dirty="0"/>
              <a:t>Project defense: 0.2 hours</a:t>
            </a:r>
          </a:p>
          <a:p>
            <a:pPr>
              <a:lnSpc>
                <a:spcPct val="114000"/>
              </a:lnSpc>
              <a:spcBef>
                <a:spcPts val="2400"/>
              </a:spcBef>
            </a:pPr>
            <a:r>
              <a:rPr lang="en-US" dirty="0"/>
              <a:t>Allocation</a:t>
            </a:r>
          </a:p>
          <a:p>
            <a:pPr lvl="1">
              <a:lnSpc>
                <a:spcPct val="114000"/>
              </a:lnSpc>
            </a:pPr>
            <a:r>
              <a:rPr lang="en-US" dirty="0"/>
              <a:t>Timeframe: October – December 2016</a:t>
            </a:r>
          </a:p>
          <a:p>
            <a:pPr lvl="1">
              <a:lnSpc>
                <a:spcPct val="114000"/>
              </a:lnSpc>
            </a:pPr>
            <a:r>
              <a:rPr lang="en-US" dirty="0"/>
              <a:t>Exam: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21-22 December 2016</a:t>
            </a:r>
          </a:p>
        </p:txBody>
      </p:sp>
      <p:sp>
        <p:nvSpPr>
          <p:cNvPr id="47718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Training Duration and Schedule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319414" y="1472400"/>
            <a:ext cx="1727998" cy="17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9812" y="3578121"/>
            <a:ext cx="4005419" cy="267027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209037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906256"/>
            <a:ext cx="8938472" cy="820600"/>
          </a:xfrm>
        </p:spPr>
        <p:txBody>
          <a:bodyPr/>
          <a:lstStyle/>
          <a:p>
            <a:r>
              <a:rPr lang="en-US" dirty="0"/>
              <a:t>Software Technologies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446212" y="5792632"/>
            <a:ext cx="8938472" cy="688256"/>
          </a:xfrm>
        </p:spPr>
        <p:txBody>
          <a:bodyPr/>
          <a:lstStyle/>
          <a:p>
            <a:r>
              <a:rPr lang="en-US" dirty="0"/>
              <a:t>Evaluation Criteria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646612" y="609600"/>
            <a:ext cx="2819400" cy="399192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894" y="1824790"/>
            <a:ext cx="3539718" cy="274442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8" name="Picture 4" descr="http://www.nakov.com/wp-content/uploads/2014/05/image2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847012" y="2034103"/>
            <a:ext cx="3581400" cy="253789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41351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Practical project – 90%</a:t>
            </a:r>
          </a:p>
          <a:p>
            <a:r>
              <a:rPr lang="en-US" dirty="0"/>
              <a:t>Exercise submissions – 10%</a:t>
            </a:r>
          </a:p>
          <a:p>
            <a:r>
              <a:rPr lang="en-US" dirty="0"/>
              <a:t>Forum activity – bonus up to 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10</a:t>
            </a:r>
            <a:r>
              <a:rPr lang="en-US" dirty="0"/>
              <a:t>%</a:t>
            </a:r>
            <a:endParaRPr lang="bg-BG" dirty="0"/>
          </a:p>
          <a:p>
            <a:r>
              <a:rPr lang="en-US" dirty="0"/>
              <a:t>Presence in class – 5% bonus</a:t>
            </a:r>
            <a:endParaRPr lang="bg-B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Scoring System for the Course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51812" y="4374708"/>
            <a:ext cx="3243214" cy="18162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151812" y="1447800"/>
            <a:ext cx="3243214" cy="229990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s://www.gladstonebrookes.co.uk/wp-content/uploads/2013/10/credit-score-ico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81864">
            <a:off x="2573863" y="4521272"/>
            <a:ext cx="2770844" cy="1511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97309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Your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homework</a:t>
            </a:r>
            <a:r>
              <a:rPr lang="en-US" dirty="0"/>
              <a:t> is mainly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work in class</a:t>
            </a:r>
            <a:r>
              <a:rPr lang="en-US" dirty="0"/>
              <a:t>!</a:t>
            </a:r>
          </a:p>
          <a:p>
            <a:pPr lvl="1"/>
            <a:r>
              <a:rPr lang="en-US" dirty="0"/>
              <a:t>Lesson days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live workshop</a:t>
            </a:r>
          </a:p>
          <a:p>
            <a:pPr lvl="1"/>
            <a:r>
              <a:rPr lang="en-US" dirty="0"/>
              <a:t>Exercise days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only exercises</a:t>
            </a:r>
          </a:p>
          <a:p>
            <a:pPr>
              <a:spcBef>
                <a:spcPts val="1200"/>
              </a:spcBef>
            </a:pPr>
            <a:r>
              <a:rPr lang="en-US" dirty="0"/>
              <a:t>How to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submit</a:t>
            </a:r>
            <a:r>
              <a:rPr lang="en-US" dirty="0"/>
              <a:t> your homework?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en-US" dirty="0"/>
              <a:t>Some submitted in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judge system</a:t>
            </a:r>
          </a:p>
          <a:p>
            <a:pPr lvl="1"/>
            <a:r>
              <a:rPr lang="en-US" dirty="0"/>
              <a:t>Others uploaded in the course Web site</a:t>
            </a:r>
          </a:p>
          <a:p>
            <a:pPr>
              <a:spcBef>
                <a:spcPts val="1200"/>
              </a:spcBef>
            </a:pPr>
            <a:r>
              <a:rPr lang="en-US" dirty="0"/>
              <a:t>Homework assignments are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due in 1 week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Assignments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531088" y="4343400"/>
            <a:ext cx="3049724" cy="194240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8988288" y="1371600"/>
            <a:ext cx="2135324" cy="2662128"/>
          </a:xfrm>
          <a:prstGeom prst="roundRect">
            <a:avLst>
              <a:gd name="adj" fmla="val 7491"/>
            </a:avLst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055416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Course Objectives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Course Program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Trainers Team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Course Schedule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Exams and Evaluation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Learning Resources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3212" y="1486376"/>
            <a:ext cx="3574938" cy="4609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2918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Choose one of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technologies</a:t>
            </a:r>
          </a:p>
          <a:p>
            <a:pPr lvl="1"/>
            <a:r>
              <a:rPr lang="en-US" dirty="0"/>
              <a:t>JS, PHP, C# or Java</a:t>
            </a:r>
          </a:p>
          <a:p>
            <a:r>
              <a:rPr lang="en-US" dirty="0"/>
              <a:t>Build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team</a:t>
            </a:r>
            <a:r>
              <a:rPr lang="en-US" dirty="0"/>
              <a:t> or work alone</a:t>
            </a:r>
          </a:p>
          <a:p>
            <a:pPr lvl="1"/>
            <a:r>
              <a:rPr lang="en-US" dirty="0"/>
              <a:t>Choose your teammates</a:t>
            </a:r>
          </a:p>
          <a:p>
            <a:r>
              <a:rPr lang="en-US" dirty="0"/>
              <a:t>Develop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practical project</a:t>
            </a:r>
          </a:p>
          <a:p>
            <a:pPr lvl="1"/>
            <a:r>
              <a:rPr lang="en-US" dirty="0"/>
              <a:t>Choose from existing projects</a:t>
            </a:r>
          </a:p>
          <a:p>
            <a:pPr lvl="1"/>
            <a:r>
              <a:rPr lang="en-US" dirty="0"/>
              <a:t>Or work on your own idea</a:t>
            </a:r>
          </a:p>
          <a:p>
            <a:r>
              <a:rPr lang="en-US" dirty="0"/>
              <a:t>Public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defense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demonstrate your work live at SoftUni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Teamwork / Practical Project</a:t>
            </a:r>
          </a:p>
        </p:txBody>
      </p:sp>
      <p:pic>
        <p:nvPicPr>
          <p:cNvPr id="6" name="Picture 2" descr="http://www.adpic.de/data/picture/detail/Workflow_Zahnr_der_504646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389812" y="1600200"/>
            <a:ext cx="3429000" cy="3571875"/>
          </a:xfrm>
          <a:prstGeom prst="roundRect">
            <a:avLst>
              <a:gd name="adj" fmla="val 18254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7834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2411" y="1900001"/>
            <a:ext cx="7086600" cy="820600"/>
          </a:xfrm>
        </p:spPr>
        <p:txBody>
          <a:bodyPr/>
          <a:lstStyle/>
          <a:p>
            <a:pPr algn="r"/>
            <a:r>
              <a:rPr lang="en-US" dirty="0"/>
              <a:t>Resources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1" y="2862680"/>
            <a:ext cx="7924800" cy="719034"/>
          </a:xfrm>
        </p:spPr>
        <p:txBody>
          <a:bodyPr/>
          <a:lstStyle/>
          <a:p>
            <a:pPr algn="r"/>
            <a:r>
              <a:rPr lang="en-US" dirty="0"/>
              <a:t>What We Need Additionally?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4211" y="3752788"/>
            <a:ext cx="3918458" cy="26000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84987" y="3757290"/>
            <a:ext cx="1724025" cy="259551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8962" y="1219200"/>
            <a:ext cx="1619250" cy="1619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51212" y="457200"/>
            <a:ext cx="1600199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308611" y="438149"/>
            <a:ext cx="9144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756411" y="609599"/>
            <a:ext cx="762000" cy="783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71678" y="3990601"/>
            <a:ext cx="1734266" cy="2124386"/>
          </a:xfrm>
          <a:prstGeom prst="rect">
            <a:avLst/>
          </a:prstGeom>
          <a:noFill/>
          <a:effectLst>
            <a:glow rad="127000">
              <a:schemeClr val="accent4">
                <a:lumMod val="60000"/>
                <a:lumOff val="40000"/>
                <a:alpha val="25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162075">
            <a:off x="2613517" y="867926"/>
            <a:ext cx="1297553" cy="1530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014468" y="3894912"/>
            <a:ext cx="2457888" cy="245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90012" y="1216553"/>
            <a:ext cx="2460668" cy="2422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2208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Programming Basics official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web site</a:t>
            </a:r>
            <a:r>
              <a:rPr lang="en-US" dirty="0"/>
              <a:t>:</a:t>
            </a:r>
          </a:p>
          <a:p>
            <a:pPr lvl="1"/>
            <a:endParaRPr lang="en-US" sz="2900" dirty="0"/>
          </a:p>
          <a:p>
            <a:pPr>
              <a:spcBef>
                <a:spcPts val="3600"/>
              </a:spcBef>
            </a:pPr>
            <a:r>
              <a:rPr lang="en-US" sz="3200" dirty="0"/>
              <a:t>Register for the "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Software University Forum</a:t>
            </a:r>
            <a:r>
              <a:rPr lang="en-US" sz="3200" dirty="0"/>
              <a:t>":</a:t>
            </a:r>
          </a:p>
          <a:p>
            <a:pPr lvl="1"/>
            <a:r>
              <a:rPr lang="en-US" dirty="0"/>
              <a:t>Discuss the course exercises with your colleagues</a:t>
            </a:r>
          </a:p>
          <a:p>
            <a:pPr lvl="1"/>
            <a:r>
              <a:rPr lang="en-US" dirty="0"/>
              <a:t>Find solutions for all course exercises</a:t>
            </a:r>
          </a:p>
          <a:p>
            <a:pPr lvl="1"/>
            <a:r>
              <a:rPr lang="en-US" dirty="0"/>
              <a:t>Share source code / discuss ideas / help each other</a:t>
            </a:r>
            <a:endParaRPr lang="en-US" sz="31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Web Site &amp; Forums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1370012" y="1924966"/>
            <a:ext cx="9448800" cy="75329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  <a:hlinkClick r:id="rId3"/>
              </a:rPr>
              <a:t>https://softuni.bg/courses/software-technologies</a:t>
            </a:r>
            <a:r>
              <a:rPr lang="en-US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lang="en-US" sz="2600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9839171" y="3191868"/>
            <a:ext cx="1727241" cy="190045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ounded Rectangle 7"/>
          <p:cNvSpPr/>
          <p:nvPr/>
        </p:nvSpPr>
        <p:spPr>
          <a:xfrm>
            <a:off x="1702412" y="5627710"/>
            <a:ext cx="8784000" cy="75329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2600" b="1" noProof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5"/>
              </a:rPr>
              <a:t>https://softuni.bg/forum/categories/45</a:t>
            </a:r>
            <a:endParaRPr lang="en-US" sz="2600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1574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lecture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slides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videos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homework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assignments</a:t>
            </a:r>
            <a:r>
              <a:rPr lang="en-US"/>
              <a:t>, 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projects</a:t>
            </a:r>
            <a:br>
              <a:rPr lang="en-US">
                <a:solidFill>
                  <a:schemeClr val="tx2">
                    <a:lumMod val="75000"/>
                  </a:schemeClr>
                </a:solidFill>
              </a:rPr>
            </a:br>
            <a:r>
              <a:rPr lang="en-US"/>
              <a:t>and </a:t>
            </a:r>
            <a:r>
              <a:rPr lang="en-US" dirty="0"/>
              <a:t>other resources are open content, available for free</a:t>
            </a:r>
          </a:p>
          <a:p>
            <a:pPr lvl="1"/>
            <a:r>
              <a:rPr lang="en-US" dirty="0"/>
              <a:t>Visit the course web site to access the course resources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Programming Basics Slides and Videos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75412" y="3429000"/>
            <a:ext cx="2736000" cy="27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>
            <a:off x="3625358" y="3371080"/>
            <a:ext cx="4818054" cy="29379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9412" y="3471369"/>
            <a:ext cx="2780017" cy="2737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0651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Software needed for this course:</a:t>
            </a:r>
          </a:p>
          <a:p>
            <a:pPr lvl="1">
              <a:lnSpc>
                <a:spcPct val="110000"/>
              </a:lnSpc>
            </a:pPr>
            <a:r>
              <a:rPr lang="en-US" noProof="1"/>
              <a:t>WebStorm</a:t>
            </a:r>
            <a:r>
              <a:rPr lang="en-US" dirty="0"/>
              <a:t> – </a:t>
            </a:r>
            <a:r>
              <a:rPr lang="en-US" dirty="0">
                <a:hlinkClick r:id="rId3"/>
              </a:rPr>
              <a:t>https://jetbrains.com/webstorm/</a:t>
            </a:r>
            <a:r>
              <a:rPr lang="en-US" dirty="0"/>
              <a:t> – for JS</a:t>
            </a:r>
          </a:p>
          <a:p>
            <a:pPr lvl="1">
              <a:lnSpc>
                <a:spcPct val="110000"/>
              </a:lnSpc>
            </a:pPr>
            <a:r>
              <a:rPr lang="en-US" noProof="1"/>
              <a:t>PhpStorm</a:t>
            </a:r>
            <a:r>
              <a:rPr lang="en-US" dirty="0"/>
              <a:t> – </a:t>
            </a:r>
            <a:r>
              <a:rPr lang="en-US" dirty="0">
                <a:hlinkClick r:id="rId4"/>
              </a:rPr>
              <a:t>https://jetbrains.com/phpstorm/</a:t>
            </a:r>
            <a:r>
              <a:rPr lang="en-US" dirty="0"/>
              <a:t> – for PHP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Visual Studio – </a:t>
            </a:r>
            <a:r>
              <a:rPr lang="en-US" dirty="0">
                <a:hlinkClick r:id="rId5"/>
              </a:rPr>
              <a:t>https://www.visualstudio.com</a:t>
            </a:r>
            <a:r>
              <a:rPr lang="en-US" dirty="0"/>
              <a:t> – for .NET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IntelliJ Idea – </a:t>
            </a:r>
            <a:r>
              <a:rPr lang="en-US" dirty="0">
                <a:hlinkClick r:id="rId6"/>
              </a:rPr>
              <a:t>https://www.jetbrains.com/idea/</a:t>
            </a:r>
            <a:r>
              <a:rPr lang="bg-BG" dirty="0"/>
              <a:t> – </a:t>
            </a:r>
            <a:r>
              <a:rPr lang="en-US" dirty="0"/>
              <a:t>for Java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Recommended Software</a:t>
            </a:r>
          </a:p>
        </p:txBody>
      </p:sp>
      <p:pic>
        <p:nvPicPr>
          <p:cNvPr id="9" name="Picture 8">
            <a:hlinkClick r:id="rId3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9012" y="4836968"/>
            <a:ext cx="1521613" cy="1487632"/>
          </a:xfrm>
          <a:prstGeom prst="rect">
            <a:avLst/>
          </a:prstGeom>
        </p:spPr>
      </p:pic>
      <p:pic>
        <p:nvPicPr>
          <p:cNvPr id="12" name="Picture 11">
            <a:hlinkClick r:id="rId4"/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198812" y="4836968"/>
            <a:ext cx="1487632" cy="1487632"/>
          </a:xfrm>
          <a:prstGeom prst="rect">
            <a:avLst/>
          </a:prstGeom>
        </p:spPr>
      </p:pic>
      <p:pic>
        <p:nvPicPr>
          <p:cNvPr id="10" name="Picture 6" descr="http://www.codeproject.com/KB/cross-platform/860150/vs2015.png">
            <a:hlinkClick r:id="rId5"/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3412" y="4740556"/>
            <a:ext cx="1625199" cy="1680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&amp;Rcy;&amp;iecy;&amp;zcy;&amp;ucy;&amp;lcy;&amp;tcy;&amp;acy;&amp;tcy; &amp;scy; &amp;icy;&amp;zcy;&amp;ocy;&amp;bcy;&amp;rcy;&amp;acy;&amp;zhcy;&amp;iecy;&amp;ncy;&amp;icy;&amp;iecy; &amp;zcy;&amp;acy; intellij idea logo">
            <a:hlinkClick r:id="rId6"/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9957" y="4768306"/>
            <a:ext cx="1652706" cy="1652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00356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Software Technologies – Course Intro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https://softuni.bg/courses/software-technologies</a:t>
            </a:r>
            <a:r>
              <a:rPr lang="en-US" dirty="0"/>
              <a:t> </a:t>
            </a:r>
            <a:endParaRPr lang="en-US" dirty="0"/>
          </a:p>
        </p:txBody>
      </p:sp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80612" y="2729472"/>
            <a:ext cx="1726158" cy="932887"/>
          </a:xfrm>
          <a:prstGeom prst="roundRect">
            <a:avLst>
              <a:gd name="adj" fmla="val 2953"/>
            </a:avLst>
          </a:prstGeom>
        </p:spPr>
      </p:pic>
      <p:pic>
        <p:nvPicPr>
          <p:cNvPr id="15" name="Picture 14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2764" y="1295401"/>
            <a:ext cx="1752600" cy="804224"/>
          </a:xfrm>
          <a:prstGeom prst="roundRect">
            <a:avLst>
              <a:gd name="adj" fmla="val 3159"/>
            </a:avLst>
          </a:prstGeom>
        </p:spPr>
      </p:pic>
      <p:pic>
        <p:nvPicPr>
          <p:cNvPr id="17" name="Picture 16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68146" y="1295400"/>
            <a:ext cx="2040956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19" name="Picture 18">
            <a:hlinkClick r:id="rId10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24428" y="1295400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20" name="Picture 19">
            <a:hlinkClick r:id="rId12"/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12764" y="5373443"/>
            <a:ext cx="3352800" cy="849557"/>
          </a:xfrm>
          <a:prstGeom prst="roundRect">
            <a:avLst>
              <a:gd name="adj" fmla="val 3159"/>
            </a:avLst>
          </a:prstGeom>
        </p:spPr>
      </p:pic>
      <p:pic>
        <p:nvPicPr>
          <p:cNvPr id="22" name="Picture 21">
            <a:hlinkClick r:id="rId14"/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358563" y="5373443"/>
            <a:ext cx="2753589" cy="849556"/>
          </a:xfrm>
          <a:prstGeom prst="roundRect">
            <a:avLst>
              <a:gd name="adj" fmla="val 2953"/>
            </a:avLst>
          </a:prstGeom>
        </p:spPr>
      </p:pic>
      <p:pic>
        <p:nvPicPr>
          <p:cNvPr id="23" name="Picture 22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633728" y="5373443"/>
            <a:ext cx="4073042" cy="84955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075612" y="1316222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25" name="Picture 24">
            <a:hlinkClick r:id="rId20"/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713413" y="4251041"/>
            <a:ext cx="5993358" cy="550371"/>
          </a:xfrm>
          <a:prstGeom prst="roundRect">
            <a:avLst>
              <a:gd name="adj" fmla="val 3159"/>
            </a:avLst>
          </a:prstGeom>
        </p:spPr>
      </p:pic>
      <p:pic>
        <p:nvPicPr>
          <p:cNvPr id="13" name="Picture 12">
            <a:hlinkClick r:id="rId22"/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2995783" y="2380769"/>
            <a:ext cx="1922519" cy="854925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42658503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22592" y="3700180"/>
            <a:ext cx="5540866" cy="193862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6474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Foundation – </a:t>
            </a:r>
            <a:r>
              <a:rPr lang="en-US" sz="3200" noProof="1">
                <a:hlinkClick r:id="rId3"/>
              </a:rPr>
              <a:t>softuni.org</a:t>
            </a:r>
            <a:endParaRPr lang="en-US" sz="32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title="Software University">
            <a:hlinkClick r:id="rId4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214" b="7214"/>
          <a:stretch/>
        </p:blipFill>
        <p:spPr>
          <a:xfrm>
            <a:off x="9659438" y="1594686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10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title="Software University Videos @ YouTube">
            <a:hlinkClick r:id="rId6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7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813548" y="3098209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2416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br>
              <a:rPr lang="en-US" sz="6000" b="1" dirty="0"/>
            </a:br>
            <a:r>
              <a:rPr lang="en-US" sz="11500" b="1" dirty="0"/>
              <a:t>#Tech</a:t>
            </a:r>
            <a:endParaRPr lang="en-US" sz="6000" b="1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Have a Question?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18290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3628" y="4871445"/>
            <a:ext cx="8938472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/>
              <a:t>Software Technologies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583628" y="5712544"/>
            <a:ext cx="8938472" cy="688256"/>
          </a:xfrm>
        </p:spPr>
        <p:txBody>
          <a:bodyPr/>
          <a:lstStyle/>
          <a:p>
            <a:r>
              <a:rPr lang="en-US" dirty="0"/>
              <a:t>Course Objectives &amp; Program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2134992" y="990600"/>
            <a:ext cx="7825572" cy="3663127"/>
            <a:chOff x="998778" y="2709000"/>
            <a:chExt cx="7687634" cy="3510730"/>
          </a:xfrm>
        </p:grpSpPr>
        <p:pic>
          <p:nvPicPr>
            <p:cNvPr id="10" name="Picture 4"/>
            <p:cNvPicPr>
              <a:picLocks noChangeAspect="1" noChangeArrowheads="1"/>
            </p:cNvPicPr>
            <p:nvPr/>
          </p:nvPicPr>
          <p:blipFill>
            <a:blip r:embed="rId2" cstate="screen">
              <a:lum contrast="2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8778" y="2709000"/>
              <a:ext cx="7687634" cy="351073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11" name="TextBox 10"/>
            <p:cNvSpPr txBox="1"/>
            <p:nvPr/>
          </p:nvSpPr>
          <p:spPr>
            <a:xfrm rot="288549">
              <a:off x="1493219" y="3044821"/>
              <a:ext cx="6560812" cy="3133392"/>
            </a:xfrm>
            <a:prstGeom prst="rect">
              <a:avLst/>
            </a:prstGeom>
            <a:noFill/>
          </p:spPr>
          <p:txBody>
            <a:bodyPr wrap="none" rtlCol="0">
              <a:prstTxWarp prst="textCascadeUp">
                <a:avLst/>
              </a:prstTxWarp>
              <a:spAutoFit/>
            </a:bodyPr>
            <a:lstStyle/>
            <a:p>
              <a:pPr algn="ctr"/>
              <a:r>
                <a:rPr lang="en-US" sz="12800" b="1" dirty="0">
                  <a:ln w="3175">
                    <a:solidFill>
                      <a:srgbClr val="FFFFFF">
                        <a:alpha val="50000"/>
                      </a:srgbClr>
                    </a:solidFill>
                    <a:prstDash val="solid"/>
                  </a:ln>
                  <a:solidFill>
                    <a:srgbClr val="645BCD">
                      <a:alpha val="49804"/>
                    </a:srgbClr>
                  </a:solidFill>
                  <a:effectLst>
                    <a:outerShdw blurRad="88900" sx="102000" sy="102000" algn="ctr" rotWithShape="0">
                      <a:prstClr val="black"/>
                    </a:outerShdw>
                  </a:effectLst>
                </a:rPr>
                <a:t>Software</a:t>
              </a:r>
              <a:br>
                <a:rPr lang="en-US" sz="12800" b="1" dirty="0">
                  <a:ln w="3175">
                    <a:solidFill>
                      <a:srgbClr val="FFFFFF">
                        <a:alpha val="50000"/>
                      </a:srgbClr>
                    </a:solidFill>
                    <a:prstDash val="solid"/>
                  </a:ln>
                  <a:solidFill>
                    <a:srgbClr val="645BCD">
                      <a:alpha val="49804"/>
                    </a:srgbClr>
                  </a:solidFill>
                  <a:effectLst>
                    <a:outerShdw blurRad="88900" sx="102000" sy="102000" algn="ctr" rotWithShape="0">
                      <a:prstClr val="black"/>
                    </a:outerShdw>
                  </a:effectLst>
                </a:rPr>
              </a:br>
              <a:r>
                <a:rPr lang="en-US" sz="12800" b="1" dirty="0">
                  <a:ln w="3175">
                    <a:solidFill>
                      <a:srgbClr val="FFFFFF">
                        <a:alpha val="50000"/>
                      </a:srgbClr>
                    </a:solidFill>
                    <a:prstDash val="solid"/>
                  </a:ln>
                  <a:solidFill>
                    <a:srgbClr val="645BCD">
                      <a:alpha val="49804"/>
                    </a:srgbClr>
                  </a:solidFill>
                  <a:effectLst>
                    <a:outerShdw blurRad="88900" sx="102000" sy="102000" algn="ctr" rotWithShape="0">
                      <a:prstClr val="black"/>
                    </a:outerShdw>
                  </a:effectLst>
                </a:rPr>
                <a:t>Technologies</a:t>
              </a:r>
            </a:p>
          </p:txBody>
        </p:sp>
      </p:grpSp>
      <p:pic>
        <p:nvPicPr>
          <p:cNvPr id="1026" name="Picture 2" descr="http://files.softicons.com/download/application-icons/3d-cartoon-icons-by-deleket/png/256/Web%20Codin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0581" y="2366829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https://cdn0.iconfinder.com/data/icons/flatico/512/monitor_code__editor-51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44007">
            <a:off x="987001" y="1433512"/>
            <a:ext cx="1728788" cy="1728786"/>
          </a:xfrm>
          <a:prstGeom prst="ellipse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69454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8266199" cy="5570355"/>
          </a:xfrm>
        </p:spPr>
        <p:txBody>
          <a:bodyPr>
            <a:normAutofit/>
          </a:bodyPr>
          <a:lstStyle/>
          <a:p>
            <a:pPr>
              <a:lnSpc>
                <a:spcPct val="115000"/>
              </a:lnSpc>
            </a:pPr>
            <a:r>
              <a:rPr lang="en-US" dirty="0"/>
              <a:t>The Software Technologies course provides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first steps </a:t>
            </a:r>
            <a:r>
              <a:rPr lang="en-US" dirty="0"/>
              <a:t>in 4 technologies:</a:t>
            </a:r>
          </a:p>
          <a:p>
            <a:pPr lvl="1">
              <a:lnSpc>
                <a:spcPct val="115000"/>
              </a:lnSpc>
            </a:pPr>
            <a:r>
              <a:rPr lang="en-US" dirty="0"/>
              <a:t>Web development with PHP</a:t>
            </a:r>
          </a:p>
          <a:p>
            <a:pPr lvl="1">
              <a:lnSpc>
                <a:spcPct val="115000"/>
              </a:lnSpc>
            </a:pPr>
            <a:r>
              <a:rPr lang="en-US" dirty="0"/>
              <a:t>Web development with JavaScript</a:t>
            </a:r>
          </a:p>
          <a:p>
            <a:pPr lvl="1">
              <a:lnSpc>
                <a:spcPct val="115000"/>
              </a:lnSpc>
            </a:pPr>
            <a:r>
              <a:rPr lang="en-US" dirty="0"/>
              <a:t>Web development with C#</a:t>
            </a:r>
          </a:p>
          <a:p>
            <a:pPr lvl="1">
              <a:lnSpc>
                <a:spcPct val="115000"/>
              </a:lnSpc>
            </a:pPr>
            <a:r>
              <a:rPr lang="en-US" dirty="0"/>
              <a:t>Web development with Java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Objectives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25661">
            <a:off x="10213022" y="1335111"/>
            <a:ext cx="1251879" cy="125187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300561">
            <a:off x="10428897" y="4662053"/>
            <a:ext cx="958979" cy="1394878"/>
          </a:xfrm>
          <a:prstGeom prst="roundRect">
            <a:avLst>
              <a:gd name="adj" fmla="val 6205"/>
            </a:avLst>
          </a:prstGeom>
        </p:spPr>
      </p:pic>
      <p:pic>
        <p:nvPicPr>
          <p:cNvPr id="1028" name="Picture 4" descr="http://www.theastrainings.com/images/php_ico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54833">
            <a:off x="8733059" y="1972816"/>
            <a:ext cx="1293030" cy="1293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https://raw.githubusercontent.com/sschmid/Entitas-CSharp/develop/Readme/Images/csharp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0311" y="3286598"/>
            <a:ext cx="1164843" cy="111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1886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course is very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introductory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It will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NOT teach you </a:t>
            </a:r>
            <a:r>
              <a:rPr lang="en-US" dirty="0"/>
              <a:t>in HTML, CSS, JavaScript,</a:t>
            </a:r>
            <a:br>
              <a:rPr lang="en-US" dirty="0"/>
            </a:br>
            <a:r>
              <a:rPr lang="en-US" dirty="0"/>
              <a:t>PHP, MySQL, .NET, SQL Server, Entity Framework,</a:t>
            </a:r>
            <a:br>
              <a:rPr lang="en-US" dirty="0"/>
            </a:br>
            <a:r>
              <a:rPr lang="en-US" dirty="0"/>
              <a:t>ASP.NET MVC, Java, Hibernate and Spring MVC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It will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make you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familiar </a:t>
            </a:r>
            <a:r>
              <a:rPr lang="en-US" dirty="0"/>
              <a:t>with these technologies</a:t>
            </a:r>
          </a:p>
          <a:p>
            <a:pPr lvl="2"/>
            <a:r>
              <a:rPr lang="en-US" dirty="0"/>
              <a:t>You get an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idea</a:t>
            </a:r>
            <a:r>
              <a:rPr lang="en-US" dirty="0"/>
              <a:t> how these technologies work</a:t>
            </a:r>
          </a:p>
          <a:p>
            <a:pPr lvl="2"/>
            <a:r>
              <a:rPr lang="en-US" dirty="0"/>
              <a:t>You will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touch</a:t>
            </a:r>
            <a:r>
              <a:rPr lang="en-US" dirty="0"/>
              <a:t> all of them in 3 months</a:t>
            </a:r>
          </a:p>
          <a:p>
            <a:pPr lvl="2"/>
            <a:r>
              <a:rPr lang="en-US" dirty="0"/>
              <a:t>You will create a simple blog system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Warning: This Course is at Very Basic Level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25661">
            <a:off x="10412679" y="1585751"/>
            <a:ext cx="1251879" cy="125187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300561">
            <a:off x="10628554" y="4890653"/>
            <a:ext cx="958979" cy="1394878"/>
          </a:xfrm>
          <a:prstGeom prst="roundRect">
            <a:avLst>
              <a:gd name="adj" fmla="val 6205"/>
            </a:avLst>
          </a:prstGeom>
        </p:spPr>
      </p:pic>
      <p:pic>
        <p:nvPicPr>
          <p:cNvPr id="1028" name="Picture 4" descr="http://www.theastrainings.com/images/php_ico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54833">
            <a:off x="9247672" y="2175670"/>
            <a:ext cx="1293030" cy="1293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https://raw.githubusercontent.com/sschmid/Entitas-CSharp/develop/Readme/Images/csharp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5337" y="3363266"/>
            <a:ext cx="1164843" cy="111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2334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en-US" dirty="0"/>
              <a:t>Part I –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PHP &amp; MySQL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XAMPP, PHP 7, MySQL, Doctrine, Symfony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Creating a blog with Symfony</a:t>
            </a:r>
            <a:r>
              <a:rPr lang="bg-BG" dirty="0"/>
              <a:t> </a:t>
            </a:r>
            <a:r>
              <a:rPr lang="en-US" dirty="0"/>
              <a:t>and MySQL</a:t>
            </a:r>
          </a:p>
          <a:p>
            <a:pPr>
              <a:lnSpc>
                <a:spcPct val="120000"/>
              </a:lnSpc>
            </a:pPr>
            <a:r>
              <a:rPr lang="en-US" dirty="0"/>
              <a:t>Part II –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JavaScript and MongoDB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ES6, Node.js, Express.js, MongoDB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Creating a blog with Express.js and MongoDB</a:t>
            </a:r>
            <a:endParaRPr lang="en-US" noProof="1"/>
          </a:p>
          <a:p>
            <a:pPr lvl="1">
              <a:lnSpc>
                <a:spcPct val="120000"/>
              </a:lnSpc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Topics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25661">
            <a:off x="9822289" y="4992711"/>
            <a:ext cx="1251879" cy="1251879"/>
          </a:xfrm>
          <a:prstGeom prst="rect">
            <a:avLst/>
          </a:prstGeom>
        </p:spPr>
      </p:pic>
      <p:pic>
        <p:nvPicPr>
          <p:cNvPr id="8" name="Picture 4" descr="http://www.theastrainings.com/images/php_ic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54833">
            <a:off x="10301493" y="1739983"/>
            <a:ext cx="1430193" cy="1430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8881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en-US" dirty="0"/>
              <a:t>Part III –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Java Web Development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Java 8, Hibernate and Spring MVC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Creating a blog with Spring MVC and Hibernate</a:t>
            </a:r>
            <a:endParaRPr lang="bg-BG" dirty="0"/>
          </a:p>
          <a:p>
            <a:pPr>
              <a:lnSpc>
                <a:spcPct val="120000"/>
              </a:lnSpc>
            </a:pPr>
            <a:r>
              <a:rPr lang="en-US" dirty="0"/>
              <a:t>Part IV –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C# Web Development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C# 6, Entity Framework, ASP.NET MVC and</a:t>
            </a:r>
            <a:r>
              <a:rPr lang="en-US" dirty="0"/>
              <a:t> SQL Server </a:t>
            </a:r>
            <a:endParaRPr lang="en-US" dirty="0"/>
          </a:p>
          <a:p>
            <a:pPr lvl="1">
              <a:lnSpc>
                <a:spcPct val="120000"/>
              </a:lnSpc>
            </a:pPr>
            <a:r>
              <a:rPr lang="en-US" dirty="0"/>
              <a:t>Creating a blog with ASP.NET MVC and EF</a:t>
            </a:r>
          </a:p>
          <a:p>
            <a:pPr lvl="1">
              <a:lnSpc>
                <a:spcPct val="120000"/>
              </a:lnSpc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Topics (2)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300561">
            <a:off x="9981339" y="1651265"/>
            <a:ext cx="1253443" cy="1823189"/>
          </a:xfrm>
          <a:prstGeom prst="roundRect">
            <a:avLst>
              <a:gd name="adj" fmla="val 6205"/>
            </a:avLst>
          </a:prstGeom>
        </p:spPr>
      </p:pic>
      <p:pic>
        <p:nvPicPr>
          <p:cNvPr id="3078" name="Picture 6" descr="https://raw.githubusercontent.com/sschmid/Entitas-CSharp/develop/Readme/Images/csharp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6866" y="4953000"/>
            <a:ext cx="1164843" cy="111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8762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626748" y="5580200"/>
            <a:ext cx="8938472" cy="820600"/>
          </a:xfrm>
        </p:spPr>
        <p:txBody>
          <a:bodyPr/>
          <a:lstStyle/>
          <a:p>
            <a:r>
              <a:rPr lang="en-US" dirty="0"/>
              <a:t>The Trainers Team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4561" y="914400"/>
            <a:ext cx="6242845" cy="4157832"/>
          </a:xfrm>
          <a:prstGeom prst="roundRect">
            <a:avLst>
              <a:gd name="adj" fmla="val 1547"/>
            </a:avLst>
          </a:prstGeom>
        </p:spPr>
      </p:pic>
    </p:spTree>
    <p:extLst>
      <p:ext uri="{BB962C8B-B14F-4D97-AF65-F5344CB8AC3E}">
        <p14:creationId xmlns:p14="http://schemas.microsoft.com/office/powerpoint/2010/main" val="2209424934"/>
      </p:ext>
    </p:extLst>
  </p:cSld>
  <p:clrMapOvr>
    <a:masterClrMapping/>
  </p:clrMapOvr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1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SoftUni</Template>
  <TotalTime>0</TotalTime>
  <Words>778</Words>
  <Application>Microsoft Office PowerPoint</Application>
  <PresentationFormat>Custom</PresentationFormat>
  <Paragraphs>174</Paragraphs>
  <Slides>27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27</vt:i4>
      </vt:variant>
    </vt:vector>
  </HeadingPairs>
  <TitlesOfParts>
    <vt:vector size="34" baseType="lpstr">
      <vt:lpstr>Arial</vt:lpstr>
      <vt:lpstr>Calibri</vt:lpstr>
      <vt:lpstr>Consolas</vt:lpstr>
      <vt:lpstr>Wingdings</vt:lpstr>
      <vt:lpstr>Wingdings 2</vt:lpstr>
      <vt:lpstr>SoftUni 16x9</vt:lpstr>
      <vt:lpstr>1_SoftUni 16x9</vt:lpstr>
      <vt:lpstr>Software Technologies</vt:lpstr>
      <vt:lpstr>Table of Contents</vt:lpstr>
      <vt:lpstr>Have a Question?</vt:lpstr>
      <vt:lpstr>Software Technologies</vt:lpstr>
      <vt:lpstr>Course Objectives</vt:lpstr>
      <vt:lpstr>Warning: This Course is at Very Basic Level</vt:lpstr>
      <vt:lpstr>Course Topics</vt:lpstr>
      <vt:lpstr>Course Topics (2)</vt:lpstr>
      <vt:lpstr>The Trainers Team</vt:lpstr>
      <vt:lpstr>Trainers Team</vt:lpstr>
      <vt:lpstr>Trainers Team</vt:lpstr>
      <vt:lpstr>Trainers Team</vt:lpstr>
      <vt:lpstr>Trainers Team</vt:lpstr>
      <vt:lpstr>Trainers Team</vt:lpstr>
      <vt:lpstr>Software Technologies</vt:lpstr>
      <vt:lpstr>Training Duration and Schedule</vt:lpstr>
      <vt:lpstr>Software Technologies</vt:lpstr>
      <vt:lpstr>Scoring System for the Course</vt:lpstr>
      <vt:lpstr>Homework Assignments</vt:lpstr>
      <vt:lpstr>Teamwork / Practical Project</vt:lpstr>
      <vt:lpstr>Resources</vt:lpstr>
      <vt:lpstr>Course Web Site &amp; Forums</vt:lpstr>
      <vt:lpstr>The Programming Basics Slides and Videos</vt:lpstr>
      <vt:lpstr>Recommended Software</vt:lpstr>
      <vt:lpstr>Software Technologies – Course Intro</vt:lpstr>
      <vt:lpstr>License</vt:lpstr>
      <vt:lpstr>Free Trainings @ Software University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Software Technologies</dc:title>
  <dc:subject>HTML, CSS and JavaScript Course</dc:subject>
  <dc:creator/>
  <cp:keywords>HTML, CSS, JS, PHP, MySQL, C#, Java, SP.NET, Spring MVC, programming, course, SoftUni, Software University</cp:keywords>
  <dc:description>https://softuni.bg/courses/software-technologies</dc:description>
  <cp:lastModifiedBy/>
  <cp:revision>1</cp:revision>
  <dcterms:created xsi:type="dcterms:W3CDTF">2014-01-02T17:00:34Z</dcterms:created>
  <dcterms:modified xsi:type="dcterms:W3CDTF">2016-10-24T10:17:10Z</dcterms:modified>
  <cp:category>front-end, Web development, computer programming, programming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